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31"/>
  </p:notesMasterIdLst>
  <p:sldIdLst>
    <p:sldId id="265" r:id="rId2"/>
    <p:sldId id="294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1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/>
              <a:t>6</a:t>
            </a:r>
            <a:r>
              <a:rPr lang="ru-RU" sz="4800" dirty="0" smtClean="0"/>
              <a:t>. </a:t>
            </a:r>
            <a:r>
              <a:rPr lang="ru-RU" sz="4800" dirty="0"/>
              <a:t>Лекция </a:t>
            </a:r>
            <a:r>
              <a:rPr lang="ru-RU" sz="4800" dirty="0"/>
              <a:t>6</a:t>
            </a:r>
            <a:r>
              <a:rPr lang="ru-RU" sz="4800" dirty="0" smtClean="0"/>
              <a:t>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/>
              <a:t>Освещение, благоустройство и размещение подземных сетей на городских улицах и магистралях.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 лекции: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4.1 Основные задачи и виды работ по благоустройству городских территорий</a:t>
            </a:r>
          </a:p>
          <a:p>
            <a:r>
              <a:rPr lang="ru-RU" dirty="0" smtClean="0"/>
              <a:t>4.2 Управление озеленением городских территорий</a:t>
            </a:r>
          </a:p>
          <a:p>
            <a:r>
              <a:rPr lang="ru-RU" dirty="0" smtClean="0"/>
              <a:t>4.3 Управление уборкой и санитарной очисткой городских территорий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7984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5273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/>
              <a:t>4.1 Основные задачи и виды работ по благоустройству городских территорий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4853136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Комплексное благоустройство городских территорий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/>
              <a:t>понимается </a:t>
            </a:r>
            <a:r>
              <a:rPr lang="ru-RU" dirty="0"/>
              <a:t>как совокупность мероприятий, направленных на создание и </a:t>
            </a:r>
            <a:r>
              <a:rPr lang="ru-RU" dirty="0" smtClean="0"/>
              <a:t>поддержание </a:t>
            </a:r>
            <a:r>
              <a:rPr lang="ru-RU" dirty="0"/>
              <a:t>функционально, экологически, информативно и эстетически </a:t>
            </a:r>
            <a:r>
              <a:rPr lang="ru-RU" dirty="0" smtClean="0"/>
              <a:t>организованной </a:t>
            </a:r>
            <a:r>
              <a:rPr lang="ru-RU" dirty="0"/>
              <a:t>городской среды.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336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Благоустройство городов </a:t>
            </a:r>
            <a:r>
              <a:rPr lang="ru-RU" dirty="0"/>
              <a:t>включает ряд мероприятий по </a:t>
            </a:r>
            <a:r>
              <a:rPr lang="ru-RU" dirty="0" smtClean="0"/>
              <a:t>улучшению </a:t>
            </a:r>
            <a:r>
              <a:rPr lang="ru-RU" dirty="0"/>
              <a:t>санитарно-гигиенических условий жилой застройки, </a:t>
            </a:r>
            <a:r>
              <a:rPr lang="ru-RU" dirty="0" smtClean="0"/>
              <a:t>транспортному </a:t>
            </a:r>
            <a:r>
              <a:rPr lang="ru-RU" dirty="0"/>
              <a:t>и инженерному обслуживанию населения, </a:t>
            </a:r>
            <a:r>
              <a:rPr lang="ru-RU" dirty="0" smtClean="0"/>
              <a:t>искусственному </a:t>
            </a:r>
            <a:r>
              <a:rPr lang="ru-RU" dirty="0"/>
              <a:t>освещению городских территорий и оснащению их необходимым обо­рудованием, оздоровлению городской среды при помощи озеленения, а также средствами санитарной очистки.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74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60640"/>
          </a:xfrm>
        </p:spPr>
        <p:txBody>
          <a:bodyPr>
            <a:normAutofit/>
          </a:bodyPr>
          <a:lstStyle/>
          <a:p>
            <a:r>
              <a:rPr lang="ru-RU" dirty="0"/>
              <a:t>Вопросы организации внешнего благоустройства городских </a:t>
            </a:r>
            <a:r>
              <a:rPr lang="ru-RU" dirty="0" smtClean="0"/>
              <a:t>территорий </a:t>
            </a:r>
            <a:r>
              <a:rPr lang="ru-RU" dirty="0"/>
              <a:t>как отрасли городского хозяйства находятся в компетенции органов местного самоуправления. </a:t>
            </a:r>
            <a:endParaRPr lang="ru-RU" dirty="0" smtClean="0"/>
          </a:p>
          <a:p>
            <a:r>
              <a:rPr lang="ru-RU" dirty="0" smtClean="0"/>
              <a:t>В сфере городского благоустройства перед органами самоуправления стоят следующие задачи.</a:t>
            </a:r>
          </a:p>
          <a:p>
            <a:r>
              <a:rPr lang="ru-RU" dirty="0" smtClean="0"/>
              <a:t>1.	Содержание в надлежащем техническом состоянии улиц площадей, придомовых территорий в соответствии с требованиями к организации движения транспорта и пешеходов.</a:t>
            </a:r>
          </a:p>
          <a:p>
            <a:r>
              <a:rPr lang="ru-RU" dirty="0" smtClean="0"/>
              <a:t>2.	Регулярный сбор, вывоз и утилизация бытовых и производственных отходов.</a:t>
            </a:r>
          </a:p>
          <a:p>
            <a:r>
              <a:rPr lang="ru-RU" dirty="0" smtClean="0"/>
              <a:t>3.	Размещение на территории малых архитектурных форм (ограды, скамейки, фонтаны, средства рекламы, урны и др.).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891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4) Инженерная </a:t>
            </a:r>
            <a:r>
              <a:rPr lang="ru-RU" dirty="0"/>
              <a:t>защита территорий от паводков, подземных </a:t>
            </a:r>
            <a:r>
              <a:rPr lang="ru-RU" dirty="0" smtClean="0"/>
              <a:t>вод и </a:t>
            </a:r>
            <a:r>
              <a:rPr lang="ru-RU" dirty="0"/>
              <a:t>т.п.</a:t>
            </a:r>
          </a:p>
          <a:p>
            <a:pPr lvl="0"/>
            <a:r>
              <a:rPr lang="ru-RU" dirty="0" smtClean="0"/>
              <a:t>5) Качественная </a:t>
            </a:r>
            <a:r>
              <a:rPr lang="ru-RU" dirty="0"/>
              <a:t>и своевременная уборка, санитарная очистка </a:t>
            </a:r>
            <a:r>
              <a:rPr lang="ru-RU" dirty="0" smtClean="0"/>
              <a:t>территории</a:t>
            </a:r>
            <a:r>
              <a:rPr lang="ru-RU" dirty="0"/>
              <a:t>.</a:t>
            </a:r>
          </a:p>
          <a:p>
            <a:pPr lvl="0"/>
            <a:r>
              <a:rPr lang="ru-RU" dirty="0" smtClean="0"/>
              <a:t>6) Озеленение </a:t>
            </a:r>
            <a:r>
              <a:rPr lang="ru-RU" dirty="0"/>
              <a:t>территории по установленным нормативам.</a:t>
            </a:r>
          </a:p>
          <a:p>
            <a:pPr lvl="0"/>
            <a:r>
              <a:rPr lang="ru-RU" dirty="0" smtClean="0"/>
              <a:t>7) Содержание </a:t>
            </a:r>
            <a:r>
              <a:rPr lang="ru-RU" dirty="0"/>
              <a:t>объектов рекреации (парки, пляжи, скверы, иные места отдыха), их дизайн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8) Организация уличного и внутридворового освещения, согласно нормативам, в зависимости от объекта.</a:t>
            </a:r>
          </a:p>
          <a:p>
            <a:pPr lvl="0"/>
            <a:r>
              <a:rPr lang="ru-RU" dirty="0" smtClean="0"/>
              <a:t>9) Содержание мест захоронения.</a:t>
            </a:r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9730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chemeClr val="accent1"/>
                </a:solidFill>
              </a:rPr>
              <a:t>Архитектурно-планировочная организация городских территорий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Сеть </a:t>
            </a:r>
            <a:r>
              <a:rPr lang="ru-RU" dirty="0"/>
              <a:t>внутриквартальных дорог и проездов должна обеспечивать </a:t>
            </a:r>
            <a:r>
              <a:rPr lang="ru-RU" dirty="0" smtClean="0"/>
              <a:t>удобную </a:t>
            </a:r>
            <a:r>
              <a:rPr lang="ru-RU" dirty="0"/>
              <a:t>транспортную связь жилых и общественных зданий с городскими улицами в соответствии с требованиями по организации движения автотранспорта и противопожарными требованиями и соответствовать следующим принципам: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2499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1) проезды </a:t>
            </a:r>
            <a:r>
              <a:rPr lang="ru-RU" dirty="0"/>
              <a:t>должны примыкать к проезжим частям жилых улиц, магистральных улиц регулируемого движения или к местным проездам скоростных дорог и магистральных улиц </a:t>
            </a:r>
            <a:r>
              <a:rPr lang="ru-RU" dirty="0" smtClean="0"/>
              <a:t>непрерывного </a:t>
            </a:r>
            <a:r>
              <a:rPr lang="ru-RU" dirty="0"/>
              <a:t>движения;</a:t>
            </a:r>
          </a:p>
          <a:p>
            <a:pPr lvl="0"/>
            <a:r>
              <a:rPr lang="ru-RU" dirty="0" smtClean="0"/>
              <a:t>2) тупиковые </a:t>
            </a:r>
            <a:r>
              <a:rPr lang="ru-RU" dirty="0"/>
              <a:t>проезды должны заканчиваться разворотными площадками 12 х 12 м или кольцом с радиусом по оси проезда не менее 10 м, или Т-образным разворотом. </a:t>
            </a:r>
            <a:r>
              <a:rPr lang="ru-RU" dirty="0" smtClean="0"/>
              <a:t>Использование неразворотных площадок </a:t>
            </a:r>
            <a:r>
              <a:rPr lang="ru-RU" dirty="0"/>
              <a:t>для остановки и хранения </a:t>
            </a:r>
            <a:r>
              <a:rPr lang="ru-RU" dirty="0" smtClean="0"/>
              <a:t>автомобиле</a:t>
            </a:r>
            <a:r>
              <a:rPr lang="ru-RU" dirty="0"/>
              <a:t>й</a:t>
            </a:r>
            <a:r>
              <a:rPr lang="en-US" dirty="0" smtClean="0"/>
              <a:t> </a:t>
            </a:r>
            <a:r>
              <a:rPr lang="ru-RU" dirty="0"/>
              <a:t>не допускается;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39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3) при </a:t>
            </a:r>
            <a:r>
              <a:rPr lang="ru-RU" dirty="0"/>
              <a:t>проездах шириной 3,5 м необходимо через каждые 100 м предусматривать разворотные площадки шириной 15 м, </a:t>
            </a:r>
            <a:r>
              <a:rPr lang="ru-RU" dirty="0" smtClean="0"/>
              <a:t>длиной </a:t>
            </a:r>
            <a:r>
              <a:rPr lang="ru-RU" dirty="0"/>
              <a:t>6 м, включая разъездную часть. Со стороны входов в дома должен быть предусмотрен тротуар шириной 1,5 м;</a:t>
            </a:r>
          </a:p>
          <a:p>
            <a:pPr lvl="0"/>
            <a:r>
              <a:rPr lang="ru-RU" dirty="0" smtClean="0"/>
              <a:t>4) с </a:t>
            </a:r>
            <a:r>
              <a:rPr lang="ru-RU" dirty="0"/>
              <a:t>внешней стороны проездов </a:t>
            </a:r>
            <a:r>
              <a:rPr lang="ru-RU" dirty="0" smtClean="0"/>
              <a:t>должна </a:t>
            </a:r>
            <a:r>
              <a:rPr lang="ru-RU" dirty="0"/>
              <a:t>оставаться техническая полоса для складирования снега при его уборке с проездов;</a:t>
            </a:r>
          </a:p>
          <a:p>
            <a:pPr lvl="0"/>
            <a:r>
              <a:rPr lang="ru-RU" dirty="0" smtClean="0"/>
              <a:t>5) трассировка </a:t>
            </a:r>
            <a:r>
              <a:rPr lang="ru-RU" dirty="0"/>
              <a:t>внутриквартальных проездов должна </a:t>
            </a:r>
            <a:r>
              <a:rPr lang="ru-RU" dirty="0" smtClean="0"/>
              <a:t>обеспечивать </a:t>
            </a:r>
            <a:r>
              <a:rPr lang="ru-RU" dirty="0"/>
              <a:t>механизированную уборку мусора и снега без «мертвых зон», недоступных для мусороуборочных машин;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170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6) радиусы </a:t>
            </a:r>
            <a:r>
              <a:rPr lang="ru-RU" dirty="0"/>
              <a:t>поворотов по внутренней кромке основных </a:t>
            </a:r>
            <a:r>
              <a:rPr lang="ru-RU" dirty="0" smtClean="0"/>
              <a:t>проездов </a:t>
            </a:r>
            <a:r>
              <a:rPr lang="ru-RU" dirty="0"/>
              <a:t>должны быть не менее 10 м, а для вспомогательных проездов 8,0 м;</a:t>
            </a:r>
          </a:p>
          <a:p>
            <a:pPr lvl="0"/>
            <a:r>
              <a:rPr lang="ru-RU" dirty="0" smtClean="0"/>
              <a:t>7) сеть </a:t>
            </a:r>
            <a:r>
              <a:rPr lang="ru-RU" dirty="0"/>
              <a:t>пешеходных дорожек должна быть рационально </a:t>
            </a:r>
            <a:r>
              <a:rPr lang="ru-RU" dirty="0" smtClean="0"/>
              <a:t>организована</a:t>
            </a:r>
            <a:r>
              <a:rPr lang="ru-RU" dirty="0"/>
              <a:t>, чтобы обеспечивать удобные кратчайшие подходы </a:t>
            </a:r>
            <a:r>
              <a:rPr lang="ru-RU" dirty="0" smtClean="0"/>
              <a:t>до</a:t>
            </a:r>
            <a:r>
              <a:rPr lang="en-US" dirty="0" smtClean="0"/>
              <a:t> </a:t>
            </a:r>
            <a:r>
              <a:rPr lang="ru-RU" dirty="0"/>
              <a:t>любого подъезда к остановкам общественного транспорта, </a:t>
            </a:r>
            <a:r>
              <a:rPr lang="ru-RU" dirty="0" smtClean="0"/>
              <a:t>школам</a:t>
            </a:r>
            <a:r>
              <a:rPr lang="ru-RU" dirty="0"/>
              <a:t>, садам, магазинам и другим зданиям </a:t>
            </a:r>
            <a:r>
              <a:rPr lang="ru-RU" dirty="0" smtClean="0"/>
              <a:t>культурно-бытового </a:t>
            </a:r>
            <a:r>
              <a:rPr lang="ru-RU" dirty="0"/>
              <a:t>обслуживания, к спортивным, детским, хозяйственным </a:t>
            </a:r>
            <a:r>
              <a:rPr lang="ru-RU" dirty="0" smtClean="0"/>
              <a:t>площадкам</a:t>
            </a:r>
            <a:r>
              <a:rPr lang="ru-RU" dirty="0"/>
              <a:t>, площадкам отдыха. Они должны обеспечивать </a:t>
            </a:r>
            <a:r>
              <a:rPr lang="ru-RU" dirty="0" smtClean="0"/>
              <a:t>возможность </a:t>
            </a:r>
            <a:r>
              <a:rPr lang="ru-RU" dirty="0"/>
              <a:t>отдыха (прогулочные дорожки), подводя пешеходов к наиболее выигрышным в ландшафтном отношении элементам территории;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13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8) покрытия </a:t>
            </a:r>
            <a:r>
              <a:rPr lang="ru-RU" dirty="0"/>
              <a:t>дорожек и площадок разного назначения на жилых территориях микрорайонов могут быть двух категорий: жесткие покрытия (литой асфальт, песчаный асфальт, плитки разных размеров) и нежесткие покрытия (гравийная крошка, уплотнен­ный грунт, газон);</a:t>
            </a:r>
          </a:p>
          <a:p>
            <a:pPr lvl="0"/>
            <a:r>
              <a:rPr lang="ru-RU" dirty="0" smtClean="0"/>
              <a:t>9) дорожки</a:t>
            </a:r>
            <a:r>
              <a:rPr lang="ru-RU" dirty="0"/>
              <a:t>, ведущие к остановкам общественного транспорта, школам, детсадам, магазинам и учреждениям культурно-быто­вого назначения и коммунального обслуживания, должны иметь жесткие покрытия, обеспечивающие пользование ими при любой погоде и в любое время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576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chemeClr val="accent1"/>
                </a:solidFill>
              </a:rPr>
              <a:t>Искусственное освещение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Искусственное освещение</a:t>
            </a:r>
            <a:r>
              <a:rPr lang="ru-RU" dirty="0"/>
              <a:t> — один из важнейших элементов благо­устройства территории. Оно служит для решения утилитарных, инфор­мационных, сигнальных и архитектурно-художественных задач в тем­ное время суток, обеспечивая нормальную видимость для пешеходов и транспортных средств, ориентацию на территории жилой застройки, формирование художественного восприятия застройки. Освещение в жилой застройке должно предусматривать два режима функциони­рования — </a:t>
            </a:r>
            <a:r>
              <a:rPr lang="ru-RU" i="1" dirty="0"/>
              <a:t>вечерний</a:t>
            </a:r>
            <a:r>
              <a:rPr lang="ru-RU" dirty="0"/>
              <a:t> и </a:t>
            </a:r>
            <a:r>
              <a:rPr lang="ru-RU" i="1" dirty="0"/>
              <a:t>ночной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89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/>
          </a:bodyPr>
          <a:lstStyle/>
          <a:p>
            <a:r>
              <a:rPr lang="ru-RU" dirty="0"/>
              <a:t>Требования к освещенности жилых территорий ниже, чем для магистральных улиц с интенсивным движением</a:t>
            </a:r>
            <a:r>
              <a:rPr lang="ru-RU" dirty="0" smtClean="0"/>
              <a:t>.</a:t>
            </a:r>
          </a:p>
          <a:p>
            <a:r>
              <a:rPr lang="ru-RU" dirty="0"/>
              <a:t>Освещение территорий дворов и микрорайонов не должно мешать жителям. Оно должно об­ладать определенными декоративно-художественными качествами при освещении зеленых насаждений, малых форм, при организации подсветки фасадов зданий, скульптур и других элементов </a:t>
            </a:r>
            <a:r>
              <a:rPr lang="ru-RU" dirty="0" smtClean="0"/>
              <a:t>благоустройства.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8643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chemeClr val="accent1"/>
                </a:solidFill>
              </a:rPr>
              <a:t>Обустройство детских площадок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8195384" cy="2984958"/>
          </a:xfrm>
        </p:spPr>
      </p:pic>
    </p:spTree>
    <p:extLst>
      <p:ext uri="{BB962C8B-B14F-4D97-AF65-F5344CB8AC3E}">
        <p14:creationId xmlns:p14="http://schemas.microsoft.com/office/powerpoint/2010/main" val="3744474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dirty="0"/>
              <a:t>Размер детских спортивных площадок определяется из расчета 1 м</a:t>
            </a:r>
            <a:r>
              <a:rPr lang="ru-RU" baseline="30000" dirty="0"/>
              <a:t>2</a:t>
            </a:r>
            <a:r>
              <a:rPr lang="ru-RU" dirty="0"/>
              <a:t> на одного жителя. Минимальное удаление от окон жилых домов площадок дошкольников —15 м, площадок младших школьников — 25 м. Со стороны площадок другого назначения или проездов детские площадки должны иметь зеленую полосу шириной не менее 5 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9533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rmAutofit/>
          </a:bodyPr>
          <a:lstStyle/>
          <a:p>
            <a:r>
              <a:rPr lang="ru-RU" dirty="0"/>
              <a:t>Выходы на площадки следует организовывать с пешеходных до­рожек, а не с проездов или улиц с движением транспорта. </a:t>
            </a:r>
            <a:endParaRPr lang="ru-RU" dirty="0" smtClean="0"/>
          </a:p>
          <a:p>
            <a:r>
              <a:rPr lang="ru-RU" dirty="0" smtClean="0"/>
              <a:t>Площадки </a:t>
            </a:r>
            <a:r>
              <a:rPr lang="ru-RU" dirty="0"/>
              <a:t>не должны быть проходными, запрещается делать входы на детские площадки через гостевые автостоянки около домов. </a:t>
            </a:r>
            <a:endParaRPr lang="ru-RU" dirty="0" smtClean="0"/>
          </a:p>
          <a:p>
            <a:r>
              <a:rPr lang="ru-RU" dirty="0" smtClean="0"/>
              <a:t>От </a:t>
            </a:r>
            <a:r>
              <a:rPr lang="ru-RU" dirty="0"/>
              <a:t>проездов и автостоянок они должны быть изолированы озелененной полосой не менее 5 м. Рельеф площадок должен соответствовать требованиям сброса атмосферных вод, покрытия площадок должны быть </a:t>
            </a:r>
            <a:r>
              <a:rPr lang="ru-RU" dirty="0" smtClean="0"/>
              <a:t>беспыльными</a:t>
            </a:r>
            <a:r>
              <a:rPr lang="ru-RU" dirty="0"/>
              <a:t>, а после дождя или полива быстро </a:t>
            </a:r>
            <a:r>
              <a:rPr lang="ru-RU" dirty="0" smtClean="0"/>
              <a:t>высыхать.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967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/>
                </a:solidFill>
              </a:rPr>
              <a:t>4.2 Управление озеленением городских территорий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решении задач по улучшению качества окружающей среды важное место принадлежит городским зеленым насаждениям. </a:t>
            </a:r>
            <a:endParaRPr lang="ru-RU" dirty="0" smtClean="0"/>
          </a:p>
          <a:p>
            <a:r>
              <a:rPr lang="ru-RU" dirty="0" smtClean="0"/>
              <a:t>Значение </a:t>
            </a:r>
            <a:r>
              <a:rPr lang="ru-RU" dirty="0"/>
              <a:t>зеленых насаждений города особенно велико для улучшения микрокли­мата, снижения уровня городского шума, запыленности и </a:t>
            </a:r>
            <a:r>
              <a:rPr lang="ru-RU" dirty="0" smtClean="0"/>
              <a:t>загазованности </a:t>
            </a:r>
            <a:r>
              <a:rPr lang="ru-RU" dirty="0"/>
              <a:t>воздуха. </a:t>
            </a:r>
            <a:endParaRPr lang="ru-RU" dirty="0" smtClean="0"/>
          </a:p>
          <a:p>
            <a:r>
              <a:rPr lang="ru-RU" dirty="0" smtClean="0"/>
              <a:t>Именно </a:t>
            </a:r>
            <a:r>
              <a:rPr lang="ru-RU" dirty="0"/>
              <a:t>зеленое хозяйство городов во многом определяет облик города, комфортность проживания в нем и является важнейшем элементом системы благоустройства города.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179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576"/>
          </a:xfrm>
        </p:spPr>
        <p:txBody>
          <a:bodyPr>
            <a:normAutofit/>
          </a:bodyPr>
          <a:lstStyle/>
          <a:p>
            <a:r>
              <a:rPr lang="ru-RU" dirty="0"/>
              <a:t>Зеленые насаждения на территории жилой застройки имеют боль­шое оздоровительное значение, они очищают и увлажняют воздух, сни­кают силу ветра и городской шум, создают благоприятные условия для отдыха людей.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транспортных магистралях города зеленые насажде­ния помогают обеспечивать безопасность движения и защищают жилые дома от вредного воздействия городского транспорта. </a:t>
            </a:r>
          </a:p>
        </p:txBody>
      </p:sp>
    </p:spTree>
    <p:extLst>
      <p:ext uri="{BB962C8B-B14F-4D97-AF65-F5344CB8AC3E}">
        <p14:creationId xmlns:p14="http://schemas.microsoft.com/office/powerpoint/2010/main" val="3166744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dirty="0"/>
              <a:t>Зеленые насаждения в городе состоят из насаждений общей пользования, ограниченного пользования и специального </a:t>
            </a:r>
            <a:r>
              <a:rPr lang="ru-RU" dirty="0" smtClean="0"/>
              <a:t>назначения.</a:t>
            </a:r>
            <a:endParaRPr lang="ru-RU" dirty="0"/>
          </a:p>
          <a:p>
            <a:r>
              <a:rPr lang="ru-RU" dirty="0"/>
              <a:t>К </a:t>
            </a:r>
            <a:r>
              <a:rPr lang="ru-RU" b="1" i="1" dirty="0">
                <a:solidFill>
                  <a:schemeClr val="accent2"/>
                </a:solidFill>
              </a:rPr>
              <a:t>зеленым насаждениям общего пользования </a:t>
            </a:r>
            <a:r>
              <a:rPr lang="ru-RU" dirty="0"/>
              <a:t>относятся парки сады, скверы, бульвары, лесопарки. В парках выделяют различные </a:t>
            </a:r>
            <a:r>
              <a:rPr lang="ru-RU" dirty="0" smtClean="0"/>
              <a:t>функциональные </a:t>
            </a:r>
            <a:r>
              <a:rPr lang="ru-RU" dirty="0"/>
              <a:t>зоны, предназначенные для культурно-зрелищных </a:t>
            </a:r>
            <a:r>
              <a:rPr lang="ru-RU" dirty="0" smtClean="0"/>
              <a:t>мероприятий</a:t>
            </a:r>
            <a:r>
              <a:rPr lang="ru-RU" dirty="0"/>
              <a:t>, для спортивных сооружений, для активного отдыха, </a:t>
            </a:r>
            <a:r>
              <a:rPr lang="ru-RU" dirty="0" smtClean="0"/>
              <a:t>тихого </a:t>
            </a:r>
            <a:r>
              <a:rPr lang="ru-RU" dirty="0"/>
              <a:t>отдыха, а также административно-хозяйственная зона. </a:t>
            </a:r>
            <a:r>
              <a:rPr lang="ru-RU" dirty="0" smtClean="0"/>
              <a:t>Рекреационная </a:t>
            </a:r>
            <a:r>
              <a:rPr lang="ru-RU" dirty="0"/>
              <a:t>нагрузка составляет 60—80 человек/га.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6006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b="1" dirty="0"/>
              <a:t>Сад</a:t>
            </a:r>
            <a:r>
              <a:rPr lang="ru-RU" dirty="0"/>
              <a:t> разбивают площадью до 10 га. Рекреационная нагрузка — </a:t>
            </a:r>
            <a:r>
              <a:rPr lang="ru-RU" dirty="0" smtClean="0"/>
              <a:t>д</a:t>
            </a:r>
            <a:r>
              <a:rPr lang="ru-RU" dirty="0"/>
              <a:t>о</a:t>
            </a:r>
            <a:r>
              <a:rPr lang="ru-RU" dirty="0" smtClean="0"/>
              <a:t> </a:t>
            </a:r>
            <a:r>
              <a:rPr lang="ru-RU" dirty="0"/>
              <a:t>60 человек/га.</a:t>
            </a:r>
          </a:p>
          <a:p>
            <a:r>
              <a:rPr lang="ru-RU" b="1" dirty="0"/>
              <a:t>Сквер</a:t>
            </a:r>
            <a:r>
              <a:rPr lang="ru-RU" dirty="0"/>
              <a:t> — озелененная часть территории, площадью 1,5—3 га, для</a:t>
            </a:r>
            <a:r>
              <a:rPr lang="ru-RU" b="1" dirty="0"/>
              <a:t> </a:t>
            </a:r>
            <a:r>
              <a:rPr lang="ru-RU" dirty="0"/>
              <a:t>организации кратковременного отдыха населения.</a:t>
            </a:r>
          </a:p>
          <a:p>
            <a:r>
              <a:rPr lang="ru-RU" b="1" dirty="0"/>
              <a:t>Бульвары</a:t>
            </a:r>
            <a:r>
              <a:rPr lang="ru-RU" dirty="0"/>
              <a:t> города могут формироваться самостоятельно, </a:t>
            </a:r>
            <a:r>
              <a:rPr lang="en-US" dirty="0" smtClean="0"/>
              <a:t>a</a:t>
            </a:r>
            <a:r>
              <a:rPr lang="ru-RU" dirty="0" smtClean="0"/>
              <a:t> могут</a:t>
            </a:r>
            <a:r>
              <a:rPr lang="en-US" b="1" dirty="0" smtClean="0"/>
              <a:t> </a:t>
            </a:r>
            <a:r>
              <a:rPr lang="ru-RU" dirty="0"/>
              <a:t>находиться в составе улиц. Ширина их — не более 18 м, обязательно должна быть организована пешеходная аллея.</a:t>
            </a:r>
          </a:p>
          <a:p>
            <a:r>
              <a:rPr lang="ru-RU" b="1" dirty="0"/>
              <a:t>Лесопарк</a:t>
            </a:r>
            <a:r>
              <a:rPr lang="ru-RU" dirty="0"/>
              <a:t> — это особая часть зеленого фонда города, которая </a:t>
            </a:r>
            <a:r>
              <a:rPr lang="ru-RU" dirty="0" err="1"/>
              <a:t>сфор</a:t>
            </a:r>
            <a:r>
              <a:rPr lang="ru-RU" dirty="0"/>
              <a:t> </a:t>
            </a:r>
            <a:r>
              <a:rPr lang="ru-RU" dirty="0" err="1"/>
              <a:t>мировалась</a:t>
            </a:r>
            <a:r>
              <a:rPr lang="ru-RU" dirty="0"/>
              <a:t> на базе существующих лесных массивов В лесных угодья рекреационная нагрузка 3—5 человек/га.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631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accent2"/>
                </a:solidFill>
              </a:rPr>
              <a:t>Зеленые насаждения ограниченного пользования </a:t>
            </a:r>
            <a:r>
              <a:rPr lang="ru-RU" dirty="0"/>
              <a:t>располагаются на территории организаций, предприятий, дошкольных и школьных учреждений, объектов здравоохранения, кондоминиумов.</a:t>
            </a:r>
          </a:p>
          <a:p>
            <a:r>
              <a:rPr lang="ru-RU" b="1" i="1" dirty="0">
                <a:solidFill>
                  <a:schemeClr val="accent2"/>
                </a:solidFill>
              </a:rPr>
              <a:t>Зеленые насаждения специального назначения </a:t>
            </a:r>
            <a:r>
              <a:rPr lang="ru-RU" dirty="0"/>
              <a:t>— это санитарно защитная зона промышленных предприятий, ветрозащитные, </a:t>
            </a:r>
            <a:r>
              <a:rPr lang="ru-RU" dirty="0" smtClean="0"/>
              <a:t>снегозащитные </a:t>
            </a:r>
            <a:r>
              <a:rPr lang="ru-RU" dirty="0"/>
              <a:t>и шумозащитные полосы.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024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dirty="0"/>
              <a:t>По типу создания зеленые насаждения классифицируются следу­ющим образом:</a:t>
            </a:r>
          </a:p>
          <a:p>
            <a:pPr lvl="0"/>
            <a:r>
              <a:rPr lang="ru-RU" dirty="0" smtClean="0"/>
              <a:t>1) насаждения </a:t>
            </a:r>
            <a:r>
              <a:rPr lang="ru-RU" dirty="0"/>
              <a:t>лесного типа;</a:t>
            </a:r>
          </a:p>
          <a:p>
            <a:pPr lvl="0"/>
            <a:r>
              <a:rPr lang="ru-RU" dirty="0" smtClean="0"/>
              <a:t>2) насаждения </a:t>
            </a:r>
            <a:r>
              <a:rPr lang="ru-RU" dirty="0"/>
              <a:t>населенных мест;</a:t>
            </a:r>
          </a:p>
          <a:p>
            <a:pPr lvl="0"/>
            <a:r>
              <a:rPr lang="ru-RU" dirty="0" smtClean="0"/>
              <a:t>3) защитные </a:t>
            </a:r>
            <a:r>
              <a:rPr lang="ru-RU" dirty="0"/>
              <a:t>насаждения.</a:t>
            </a:r>
          </a:p>
          <a:p>
            <a:r>
              <a:rPr lang="ru-RU" dirty="0"/>
              <a:t>По категории содержания используется следующая группировка зеленых насаждений:</a:t>
            </a:r>
          </a:p>
          <a:p>
            <a:pPr lvl="0"/>
            <a:r>
              <a:rPr lang="ru-RU" dirty="0"/>
              <a:t>1-я категория: насаждения городского значения;</a:t>
            </a:r>
          </a:p>
          <a:p>
            <a:pPr lvl="0"/>
            <a:r>
              <a:rPr lang="ru-RU" dirty="0"/>
              <a:t>2-я категория: насаждения префектурного (районного) значе­ния;</a:t>
            </a:r>
          </a:p>
          <a:p>
            <a:pPr lvl="0"/>
            <a:r>
              <a:rPr lang="ru-RU" dirty="0"/>
              <a:t>3-я категория: насаждения жилой застройки.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084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dirty="0"/>
              <a:t>При организации зеленых зон используется минимальная </a:t>
            </a:r>
            <a:r>
              <a:rPr lang="ru-RU" dirty="0" smtClean="0"/>
              <a:t>норма</a:t>
            </a:r>
            <a:r>
              <a:rPr lang="ru-RU" dirty="0"/>
              <a:t> </a:t>
            </a:r>
            <a:r>
              <a:rPr lang="ru-RU" dirty="0" smtClean="0"/>
              <a:t>озеленения </a:t>
            </a:r>
            <a:r>
              <a:rPr lang="ru-RU" dirty="0"/>
              <a:t>на одного человека:</a:t>
            </a:r>
          </a:p>
          <a:p>
            <a:pPr lvl="0"/>
            <a:r>
              <a:rPr lang="ru-RU" dirty="0" smtClean="0"/>
              <a:t>1) на </a:t>
            </a:r>
            <a:r>
              <a:rPr lang="ru-RU" dirty="0"/>
              <a:t>территории жилой застройки — в размере 6 м</a:t>
            </a:r>
            <a:r>
              <a:rPr lang="ru-RU" baseline="30000" dirty="0"/>
              <a:t>2</a:t>
            </a:r>
            <a:r>
              <a:rPr lang="ru-RU" dirty="0"/>
              <a:t>;</a:t>
            </a:r>
          </a:p>
          <a:p>
            <a:pPr lvl="0"/>
            <a:r>
              <a:rPr lang="ru-RU" dirty="0" smtClean="0"/>
              <a:t>2) на </a:t>
            </a:r>
            <a:r>
              <a:rPr lang="ru-RU" dirty="0"/>
              <a:t>территории общего городского значения —6—10 м</a:t>
            </a:r>
            <a:r>
              <a:rPr lang="ru-RU" baseline="30000" dirty="0"/>
              <a:t>2</a:t>
            </a:r>
            <a:r>
              <a:rPr lang="ru-RU" dirty="0"/>
              <a:t>.</a:t>
            </a:r>
          </a:p>
          <a:p>
            <a:r>
              <a:rPr lang="ru-RU" dirty="0"/>
              <a:t>Нормативный показатель обеспеченности зелеными </a:t>
            </a:r>
            <a:r>
              <a:rPr lang="ru-RU" dirty="0" err="1" smtClean="0"/>
              <a:t>насажденими</a:t>
            </a:r>
            <a:r>
              <a:rPr lang="ru-RU" dirty="0" smtClean="0"/>
              <a:t> </a:t>
            </a:r>
            <a:r>
              <a:rPr lang="ru-RU" dirty="0"/>
              <a:t>одного жителя города — 21м</a:t>
            </a:r>
            <a:r>
              <a:rPr lang="ru-RU" baseline="30000" dirty="0"/>
              <a:t>2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8703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16624"/>
          </a:xfrm>
        </p:spPr>
        <p:txBody>
          <a:bodyPr>
            <a:normAutofit/>
          </a:bodyPr>
          <a:lstStyle/>
          <a:p>
            <a:r>
              <a:rPr lang="ru-RU" dirty="0"/>
              <a:t>Озелененная территория зон жилых застроек муниципальных об­разований включает в себя озелененные участки около жилых домов, сады микрорайона, озеленение школьных территорий и территорий детских дошкольных учреждений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Озелененные участки дворовых территорий включают в себя газон (посадками деревьев и кустарников, цветники, дорожки среди зеленых  насаждений, детские игровые площадки с малыми формами архитектуры, площадки отдыха с малыми архитектурными формами.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384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/>
          </a:bodyPr>
          <a:lstStyle/>
          <a:p>
            <a:r>
              <a:rPr lang="ru-RU" dirty="0"/>
              <a:t>Современные благоустройство территории неразрывно связано с малыми архитектурными формами. По своему назначению их можно разделить на пять основных групп:</a:t>
            </a:r>
          </a:p>
          <a:p>
            <a:pPr lvl="0"/>
            <a:r>
              <a:rPr lang="ru-RU" dirty="0" smtClean="0"/>
              <a:t>1) малые </a:t>
            </a:r>
            <a:r>
              <a:rPr lang="ru-RU" dirty="0"/>
              <a:t>формы утилитарного назначения, массового использо­вания — урны, скамьи, ограждения, указатели, номерные знаки домов, лестницы, подпорные стенки и т.п.;</a:t>
            </a:r>
          </a:p>
          <a:p>
            <a:pPr lvl="0"/>
            <a:r>
              <a:rPr lang="ru-RU" dirty="0" smtClean="0"/>
              <a:t>2) малые </a:t>
            </a:r>
            <a:r>
              <a:rPr lang="ru-RU" dirty="0"/>
              <a:t>формы декоративного назначения — декоративные стенки, трельяжи, фонтаны, беседки, вазы для цветов, скуль­птуры;</a:t>
            </a:r>
          </a:p>
          <a:p>
            <a:pPr lvl="0"/>
            <a:r>
              <a:rPr lang="ru-RU" dirty="0" smtClean="0"/>
              <a:t>3) малые </a:t>
            </a:r>
            <a:r>
              <a:rPr lang="ru-RU" dirty="0"/>
              <a:t>формы игрового и физкультурного назначения, игровые элементы детских площадок — качели, карусели, бумы, песоч­ницы, стенки для лазания, катальные горки и т.п</a:t>
            </a:r>
            <a:r>
              <a:rPr lang="ru-RU" dirty="0" smtClean="0"/>
              <a:t>.;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676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ru-RU" dirty="0" smtClean="0"/>
              <a:t>4) малые </a:t>
            </a:r>
            <a:r>
              <a:rPr lang="ru-RU" dirty="0"/>
              <a:t>формы для площадок отдыха для взрослых — </a:t>
            </a:r>
            <a:r>
              <a:rPr lang="ru-RU" dirty="0" smtClean="0"/>
              <a:t>питьевые</a:t>
            </a:r>
            <a:r>
              <a:rPr lang="ru-RU" baseline="30000" dirty="0" smtClean="0"/>
              <a:t> </a:t>
            </a:r>
            <a:r>
              <a:rPr lang="ru-RU" dirty="0"/>
              <a:t>фонтанчики, столы и др.;</a:t>
            </a:r>
          </a:p>
          <a:p>
            <a:pPr lvl="0"/>
            <a:r>
              <a:rPr lang="ru-RU" dirty="0" smtClean="0"/>
              <a:t>5) оборудование </a:t>
            </a:r>
            <a:r>
              <a:rPr lang="ru-RU" dirty="0"/>
              <a:t>спортивных площадок — сетки со столбами, бас­кетбольные щиты, ворота для хоккея, столы для настольного тенниса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730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/>
          <a:lstStyle/>
          <a:p>
            <a:r>
              <a:rPr lang="ru-RU" dirty="0"/>
              <a:t>Установка декоративных малых архитектурных форм должна учитывать их специфику: они не должны повторяться в пределах видимости — как правило, в пределах одной жилой группы зданий, что позволяет избежать монотонности и разнообразить </a:t>
            </a:r>
            <a:r>
              <a:rPr lang="ru-RU" dirty="0" smtClean="0"/>
              <a:t>архитектурно-художественный </a:t>
            </a:r>
            <a:r>
              <a:rPr lang="ru-RU" dirty="0"/>
              <a:t>облик жилых территорий.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385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3103</TotalTime>
  <Words>1601</Words>
  <Application>Microsoft Office PowerPoint</Application>
  <PresentationFormat>Экран (4:3)</PresentationFormat>
  <Paragraphs>80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Century Gothic</vt:lpstr>
      <vt:lpstr>Wingdings 3</vt:lpstr>
      <vt:lpstr>Легкий дым</vt:lpstr>
      <vt:lpstr>Транспортное планирование городов</vt:lpstr>
      <vt:lpstr>Тема 6. Лекция 6  Освещение, благоустройство и размещение подземных сетей на городских улицах и магистралях.</vt:lpstr>
      <vt:lpstr>План лекции:</vt:lpstr>
      <vt:lpstr>4.1 Основные задачи и виды работ по благоустройству городских территорий</vt:lpstr>
      <vt:lpstr>Презентация PowerPoint</vt:lpstr>
      <vt:lpstr>Презентация PowerPoint</vt:lpstr>
      <vt:lpstr>Презентация PowerPoint</vt:lpstr>
      <vt:lpstr>Архитектурно-планировочная организация городских территорий</vt:lpstr>
      <vt:lpstr>Презентация PowerPoint</vt:lpstr>
      <vt:lpstr>Презентация PowerPoint</vt:lpstr>
      <vt:lpstr>Презентация PowerPoint</vt:lpstr>
      <vt:lpstr>Презентация PowerPoint</vt:lpstr>
      <vt:lpstr>Искусственное освещение</vt:lpstr>
      <vt:lpstr>Презентация PowerPoint</vt:lpstr>
      <vt:lpstr>Обустройство детских площадок</vt:lpstr>
      <vt:lpstr>Презентация PowerPoint</vt:lpstr>
      <vt:lpstr>Презентация PowerPoint</vt:lpstr>
      <vt:lpstr>4.2 Управление озеленением городских территорий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87</cp:revision>
  <dcterms:created xsi:type="dcterms:W3CDTF">2014-09-03T06:40:38Z</dcterms:created>
  <dcterms:modified xsi:type="dcterms:W3CDTF">2022-03-04T14:26:59Z</dcterms:modified>
</cp:coreProperties>
</file>